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62" r:id="rId5"/>
    <p:sldId id="259" r:id="rId6"/>
    <p:sldId id="260" r:id="rId7"/>
    <p:sldId id="261"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96"/>
    <p:restoredTop sz="94614"/>
  </p:normalViewPr>
  <p:slideViewPr>
    <p:cSldViewPr snapToGrid="0">
      <p:cViewPr varScale="1">
        <p:scale>
          <a:sx n="69" d="100"/>
          <a:sy n="69" d="100"/>
        </p:scale>
        <p:origin x="216" y="6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910052-62C9-8E48-A1D0-5DE56155830C}" type="datetimeFigureOut">
              <a:rPr lang="en-US" smtClean="0"/>
              <a:t>11/29/23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972F3A-C436-394C-87ED-1ED037285816}" type="slidenum">
              <a:rPr lang="en-US" smtClean="0"/>
              <a:t>‹#›</a:t>
            </a:fld>
            <a:endParaRPr lang="en-US"/>
          </a:p>
        </p:txBody>
      </p:sp>
    </p:spTree>
    <p:extLst>
      <p:ext uri="{BB962C8B-B14F-4D97-AF65-F5344CB8AC3E}">
        <p14:creationId xmlns:p14="http://schemas.microsoft.com/office/powerpoint/2010/main" val="8553977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Rapid Development: AI integration into development environments has transformed how code is written, debugged, and maintained.</a:t>
            </a:r>
          </a:p>
          <a:p>
            <a:r>
              <a:rPr lang="en-US" sz="1200" dirty="0"/>
              <a:t>Enhanced Efficiency: AI-driven tools like GitHub Copilot reduce the time spent on routine coding tasks, allowing developers to focus on more complex and creative aspects of programming.</a:t>
            </a:r>
          </a:p>
          <a:p>
            <a:r>
              <a:rPr lang="en-US" sz="1200" dirty="0"/>
              <a:t>Improved Code Quality: AI can analyze vast amounts of code to suggest optimizations and best practices, leading to improved code quality and performance.</a:t>
            </a:r>
          </a:p>
          <a:p>
            <a:r>
              <a:rPr lang="en-US" sz="1200" dirty="0"/>
              <a:t>Accessibility and Learning: These tools make coding more accessible to beginners by providing real-time suggestions and examples. They also serve as learning aids, helping programmers understand new codebases and languages quickly.</a:t>
            </a:r>
          </a:p>
          <a:p>
            <a:endParaRPr lang="en-US" dirty="0"/>
          </a:p>
        </p:txBody>
      </p:sp>
      <p:sp>
        <p:nvSpPr>
          <p:cNvPr id="4" name="Slide Number Placeholder 3"/>
          <p:cNvSpPr>
            <a:spLocks noGrp="1"/>
          </p:cNvSpPr>
          <p:nvPr>
            <p:ph type="sldNum" sz="quarter" idx="5"/>
          </p:nvPr>
        </p:nvSpPr>
        <p:spPr/>
        <p:txBody>
          <a:bodyPr/>
          <a:lstStyle/>
          <a:p>
            <a:fld id="{40972F3A-C436-394C-87ED-1ED037285816}" type="slidenum">
              <a:rPr lang="en-US" smtClean="0"/>
              <a:t>2</a:t>
            </a:fld>
            <a:endParaRPr lang="en-US"/>
          </a:p>
        </p:txBody>
      </p:sp>
    </p:spTree>
    <p:extLst>
      <p:ext uri="{BB962C8B-B14F-4D97-AF65-F5344CB8AC3E}">
        <p14:creationId xmlns:p14="http://schemas.microsoft.com/office/powerpoint/2010/main" val="2192427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200" b="1" i="0" dirty="0">
                <a:effectLst/>
                <a:latin typeface="Söhne"/>
              </a:rPr>
              <a:t>Rapid Data Analysis</a:t>
            </a:r>
            <a:r>
              <a:rPr lang="en-US" sz="1200" b="0" i="0" dirty="0">
                <a:effectLst/>
                <a:latin typeface="Söhne"/>
              </a:rPr>
              <a:t>: R is extensively used for data analysis, statistics, and graphical models. AI tools can speed up the writing of complex data manipulation and analysis scripts, making it easier for R programmers to handle large datasets.</a:t>
            </a:r>
          </a:p>
          <a:p>
            <a:pPr>
              <a:buFont typeface="Arial" panose="020B0604020202020204" pitchFamily="34" charset="0"/>
              <a:buChar char="•"/>
            </a:pPr>
            <a:r>
              <a:rPr lang="en-US" sz="1200" b="1" i="0" dirty="0">
                <a:effectLst/>
                <a:latin typeface="Söhne"/>
              </a:rPr>
              <a:t>Enhanced Productivity</a:t>
            </a:r>
            <a:r>
              <a:rPr lang="en-US" sz="1200" b="0" i="0" dirty="0">
                <a:effectLst/>
                <a:latin typeface="Söhne"/>
              </a:rPr>
              <a:t>: AI suggestions for R code can significantly reduce the time taken to write and debug scripts. This is especially beneficial in R's use for statistical modeling, where fine-tuning models can be time-consuming.</a:t>
            </a:r>
          </a:p>
          <a:p>
            <a:pPr>
              <a:buFont typeface="Arial" panose="020B0604020202020204" pitchFamily="34" charset="0"/>
              <a:buChar char="•"/>
            </a:pPr>
            <a:r>
              <a:rPr lang="en-US" sz="1200" b="1" i="0" dirty="0">
                <a:effectLst/>
                <a:latin typeface="Söhne"/>
              </a:rPr>
              <a:t>Customized Code Assistance</a:t>
            </a:r>
            <a:r>
              <a:rPr lang="en-US" sz="1200" b="0" i="0" dirty="0">
                <a:effectLst/>
                <a:latin typeface="Söhne"/>
              </a:rPr>
              <a:t>: AI tools can learn from the specific coding style and requirements of a project. For R programmers, this means getting relevant suggestions that align with their data analysis or research needs.</a:t>
            </a:r>
          </a:p>
          <a:p>
            <a:pPr>
              <a:buFont typeface="Arial" panose="020B0604020202020204" pitchFamily="34" charset="0"/>
              <a:buChar char="•"/>
            </a:pPr>
            <a:r>
              <a:rPr lang="en-US" sz="1200" b="1" i="0" dirty="0">
                <a:effectLst/>
                <a:latin typeface="Söhne"/>
              </a:rPr>
              <a:t>Error Reduction</a:t>
            </a:r>
            <a:r>
              <a:rPr lang="en-US" sz="1200" b="0" i="0" dirty="0">
                <a:effectLst/>
                <a:latin typeface="Söhne"/>
              </a:rPr>
              <a:t>: AI assistance helps in identifying and rectifying potential errors or inefficiencies in R code, which is crucial in ensuring the accuracy of data analysis and research outcomes.</a:t>
            </a:r>
          </a:p>
          <a:p>
            <a:endParaRPr lang="en-US" dirty="0"/>
          </a:p>
        </p:txBody>
      </p:sp>
      <p:sp>
        <p:nvSpPr>
          <p:cNvPr id="4" name="Slide Number Placeholder 3"/>
          <p:cNvSpPr>
            <a:spLocks noGrp="1"/>
          </p:cNvSpPr>
          <p:nvPr>
            <p:ph type="sldNum" sz="quarter" idx="5"/>
          </p:nvPr>
        </p:nvSpPr>
        <p:spPr/>
        <p:txBody>
          <a:bodyPr/>
          <a:lstStyle/>
          <a:p>
            <a:fld id="{40972F3A-C436-394C-87ED-1ED037285816}" type="slidenum">
              <a:rPr lang="en-US" smtClean="0"/>
              <a:t>3</a:t>
            </a:fld>
            <a:endParaRPr lang="en-US"/>
          </a:p>
        </p:txBody>
      </p:sp>
    </p:spTree>
    <p:extLst>
      <p:ext uri="{BB962C8B-B14F-4D97-AF65-F5344CB8AC3E}">
        <p14:creationId xmlns:p14="http://schemas.microsoft.com/office/powerpoint/2010/main" val="13641848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Predicting your next move</a:t>
            </a:r>
          </a:p>
        </p:txBody>
      </p:sp>
      <p:sp>
        <p:nvSpPr>
          <p:cNvPr id="4" name="Slide Number Placeholder 3"/>
          <p:cNvSpPr>
            <a:spLocks noGrp="1"/>
          </p:cNvSpPr>
          <p:nvPr>
            <p:ph type="sldNum" sz="quarter" idx="5"/>
          </p:nvPr>
        </p:nvSpPr>
        <p:spPr/>
        <p:txBody>
          <a:bodyPr/>
          <a:lstStyle/>
          <a:p>
            <a:fld id="{40972F3A-C436-394C-87ED-1ED037285816}" type="slidenum">
              <a:rPr lang="en-US" smtClean="0"/>
              <a:t>6</a:t>
            </a:fld>
            <a:endParaRPr lang="en-US"/>
          </a:p>
        </p:txBody>
      </p:sp>
    </p:spTree>
    <p:extLst>
      <p:ext uri="{BB962C8B-B14F-4D97-AF65-F5344CB8AC3E}">
        <p14:creationId xmlns:p14="http://schemas.microsoft.com/office/powerpoint/2010/main" val="2263192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Aiding you in your next move</a:t>
            </a:r>
          </a:p>
        </p:txBody>
      </p:sp>
      <p:sp>
        <p:nvSpPr>
          <p:cNvPr id="4" name="Slide Number Placeholder 3"/>
          <p:cNvSpPr>
            <a:spLocks noGrp="1"/>
          </p:cNvSpPr>
          <p:nvPr>
            <p:ph type="sldNum" sz="quarter" idx="5"/>
          </p:nvPr>
        </p:nvSpPr>
        <p:spPr/>
        <p:txBody>
          <a:bodyPr/>
          <a:lstStyle/>
          <a:p>
            <a:fld id="{40972F3A-C436-394C-87ED-1ED037285816}" type="slidenum">
              <a:rPr lang="en-US" smtClean="0"/>
              <a:t>7</a:t>
            </a:fld>
            <a:endParaRPr lang="en-US"/>
          </a:p>
        </p:txBody>
      </p:sp>
    </p:spTree>
    <p:extLst>
      <p:ext uri="{BB962C8B-B14F-4D97-AF65-F5344CB8AC3E}">
        <p14:creationId xmlns:p14="http://schemas.microsoft.com/office/powerpoint/2010/main" val="919429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E80BF-AC0C-0F03-CD4B-8A1639648B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9E81DB-CAE9-011C-E2C2-214BB80E12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8061F34-7B57-74E2-536C-6946283C192E}"/>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5" name="Footer Placeholder 4">
            <a:extLst>
              <a:ext uri="{FF2B5EF4-FFF2-40B4-BE49-F238E27FC236}">
                <a16:creationId xmlns:a16="http://schemas.microsoft.com/office/drawing/2014/main" id="{3BB1B1E5-5F27-6B97-97B6-FF623F45F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6E76F6-D968-C331-BD78-BAB842E0ECA6}"/>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2050925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886C6-8D2E-BAFD-DDA6-E0721FDE34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6E3C5A-C36E-56D8-7B57-D4D43EBA38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D51787-62FB-AADF-B6CD-8CA9C038DACE}"/>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5" name="Footer Placeholder 4">
            <a:extLst>
              <a:ext uri="{FF2B5EF4-FFF2-40B4-BE49-F238E27FC236}">
                <a16:creationId xmlns:a16="http://schemas.microsoft.com/office/drawing/2014/main" id="{01C72DDA-C80A-57EE-CD92-000BFF4F91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8B4B94-FA19-79AA-C11B-C52DB13352B4}"/>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1037821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BBE3A5-90D5-3402-D162-87ACBC55C4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5585BB-6C6E-09C2-9FAF-36A5C754BE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2A9527-1984-7003-4594-6528619F0A33}"/>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5" name="Footer Placeholder 4">
            <a:extLst>
              <a:ext uri="{FF2B5EF4-FFF2-40B4-BE49-F238E27FC236}">
                <a16:creationId xmlns:a16="http://schemas.microsoft.com/office/drawing/2014/main" id="{ACE4DFC4-4768-9364-BBDD-20454E2DF5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8091A7-7499-AAA5-AC30-33D12E9ADA8B}"/>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2963163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EAB4C-BF86-FBCB-B4FD-263562BCF2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9A6F6F-BD00-3929-C7B3-023DB4A647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9C0F98-68AF-A711-71BD-DA2186F4111A}"/>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5" name="Footer Placeholder 4">
            <a:extLst>
              <a:ext uri="{FF2B5EF4-FFF2-40B4-BE49-F238E27FC236}">
                <a16:creationId xmlns:a16="http://schemas.microsoft.com/office/drawing/2014/main" id="{10700190-FF2D-012E-6E66-7AD4076BF0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C17043-057A-DDC2-0399-F5469C86D886}"/>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3097991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E2379-478F-D3D0-C4C1-C2B3D8CE01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030F63-5814-D25C-88B9-5E2873DD68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C66EC60-73B9-D0C7-57CB-F06402EC39DD}"/>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5" name="Footer Placeholder 4">
            <a:extLst>
              <a:ext uri="{FF2B5EF4-FFF2-40B4-BE49-F238E27FC236}">
                <a16:creationId xmlns:a16="http://schemas.microsoft.com/office/drawing/2014/main" id="{F904CDB4-D6B1-E96B-C9DE-CB2A48D351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ABFD6C-5DD6-7EA7-7073-849E608985FE}"/>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234760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A04B0-3DAA-A9E7-6C00-87D764D931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870EBA-E995-E371-3AB0-61D8E191579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E79E6E0-3C90-68F5-C817-8C767D06265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CA052E-C4D1-1B39-7823-17DD7EDEE0F5}"/>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6" name="Footer Placeholder 5">
            <a:extLst>
              <a:ext uri="{FF2B5EF4-FFF2-40B4-BE49-F238E27FC236}">
                <a16:creationId xmlns:a16="http://schemas.microsoft.com/office/drawing/2014/main" id="{214B7DE7-4918-C286-FDFD-D72BD5683A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BA52A3-75FB-5B22-4C4E-988000432391}"/>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2084093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27ECE-4254-3917-5C86-25F0308F25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A166B7-2B7F-D3FE-93A9-3A1C83EDCC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5CC1099-8D33-BABE-2809-70B666A297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5429AA2-B1DD-4751-C92F-9D6A408642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8546206-3D8D-5CB7-1747-20304C043D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886CAA-F460-368C-7312-75BBE868AFBC}"/>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8" name="Footer Placeholder 7">
            <a:extLst>
              <a:ext uri="{FF2B5EF4-FFF2-40B4-BE49-F238E27FC236}">
                <a16:creationId xmlns:a16="http://schemas.microsoft.com/office/drawing/2014/main" id="{E61D08D2-BB52-B012-5CFB-42068D56081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2B12F1-BF42-09E5-3D4C-9A5962FE5974}"/>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3104936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675B3-6339-3004-751F-B500F40E7C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19D5DC-4D1D-30FA-1F25-183CEC8F7155}"/>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4" name="Footer Placeholder 3">
            <a:extLst>
              <a:ext uri="{FF2B5EF4-FFF2-40B4-BE49-F238E27FC236}">
                <a16:creationId xmlns:a16="http://schemas.microsoft.com/office/drawing/2014/main" id="{7C2089EC-7934-DC37-E97B-1A42C39255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49D361-D43B-CF8C-321E-7D4BE755C423}"/>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2519404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351F88-247F-E3C1-6DA0-C7FC79F1242B}"/>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3" name="Footer Placeholder 2">
            <a:extLst>
              <a:ext uri="{FF2B5EF4-FFF2-40B4-BE49-F238E27FC236}">
                <a16:creationId xmlns:a16="http://schemas.microsoft.com/office/drawing/2014/main" id="{AB50A6F7-954C-E82F-722D-B3499FA18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7A4ED4-97EC-EC1D-0D55-68053910FEA2}"/>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1202104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3269-4A91-72E0-DF25-91DD74E703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4AA0E0-B44D-25C6-2FD0-65B7D27317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FC82693-8F1B-AEAF-E1A1-DFF96C1406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A3C0D5-5338-B051-463F-AD5900D19528}"/>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6" name="Footer Placeholder 5">
            <a:extLst>
              <a:ext uri="{FF2B5EF4-FFF2-40B4-BE49-F238E27FC236}">
                <a16:creationId xmlns:a16="http://schemas.microsoft.com/office/drawing/2014/main" id="{C0EEF331-73CC-7BA1-51F1-A46388A8D2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B30705-3C14-8B31-80D6-CB5F590EB13B}"/>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1412091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6990A-4ED6-7A06-9E50-0FAD26D76C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F75EDB-0330-0D7A-2EB1-C332C7F81E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DD95EA-07CD-6746-6EC1-9314262071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8775B1-17A8-2068-DCBF-AF411E70241A}"/>
              </a:ext>
            </a:extLst>
          </p:cNvPr>
          <p:cNvSpPr>
            <a:spLocks noGrp="1"/>
          </p:cNvSpPr>
          <p:nvPr>
            <p:ph type="dt" sz="half" idx="10"/>
          </p:nvPr>
        </p:nvSpPr>
        <p:spPr/>
        <p:txBody>
          <a:bodyPr/>
          <a:lstStyle/>
          <a:p>
            <a:fld id="{238604FC-84E4-144F-BA5C-55E50C4BF158}" type="datetimeFigureOut">
              <a:rPr lang="en-US" smtClean="0"/>
              <a:t>11/29/23</a:t>
            </a:fld>
            <a:endParaRPr lang="en-US"/>
          </a:p>
        </p:txBody>
      </p:sp>
      <p:sp>
        <p:nvSpPr>
          <p:cNvPr id="6" name="Footer Placeholder 5">
            <a:extLst>
              <a:ext uri="{FF2B5EF4-FFF2-40B4-BE49-F238E27FC236}">
                <a16:creationId xmlns:a16="http://schemas.microsoft.com/office/drawing/2014/main" id="{D65E34C1-34D2-1160-2FFD-E1CEF6EAEE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11F538-BE03-44FF-5381-AFEF0281755C}"/>
              </a:ext>
            </a:extLst>
          </p:cNvPr>
          <p:cNvSpPr>
            <a:spLocks noGrp="1"/>
          </p:cNvSpPr>
          <p:nvPr>
            <p:ph type="sldNum" sz="quarter" idx="12"/>
          </p:nvPr>
        </p:nvSpPr>
        <p:spPr/>
        <p:txBody>
          <a:bodyPr/>
          <a:lstStyle/>
          <a:p>
            <a:fld id="{A6237E75-573C-2A46-9224-8057E0995CA5}" type="slidenum">
              <a:rPr lang="en-US" smtClean="0"/>
              <a:t>‹#›</a:t>
            </a:fld>
            <a:endParaRPr lang="en-US"/>
          </a:p>
        </p:txBody>
      </p:sp>
    </p:spTree>
    <p:extLst>
      <p:ext uri="{BB962C8B-B14F-4D97-AF65-F5344CB8AC3E}">
        <p14:creationId xmlns:p14="http://schemas.microsoft.com/office/powerpoint/2010/main" val="285557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59AC1F-5C5A-E491-AB15-8E925DDAF9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C3F943C-7E3B-0299-BE59-B9F3DBA167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7636E1-EDB0-80E0-5656-396EB3F97D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8604FC-84E4-144F-BA5C-55E50C4BF158}" type="datetimeFigureOut">
              <a:rPr lang="en-US" smtClean="0"/>
              <a:t>11/29/23</a:t>
            </a:fld>
            <a:endParaRPr lang="en-US"/>
          </a:p>
        </p:txBody>
      </p:sp>
      <p:sp>
        <p:nvSpPr>
          <p:cNvPr id="5" name="Footer Placeholder 4">
            <a:extLst>
              <a:ext uri="{FF2B5EF4-FFF2-40B4-BE49-F238E27FC236}">
                <a16:creationId xmlns:a16="http://schemas.microsoft.com/office/drawing/2014/main" id="{FF2C80F7-0AD8-DAF1-C4CB-FE3039A57B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9DAD727-20BF-3499-30E5-66F725E5F1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237E75-573C-2A46-9224-8057E0995CA5}" type="slidenum">
              <a:rPr lang="en-US" smtClean="0"/>
              <a:t>‹#›</a:t>
            </a:fld>
            <a:endParaRPr lang="en-US"/>
          </a:p>
        </p:txBody>
      </p:sp>
    </p:spTree>
    <p:extLst>
      <p:ext uri="{BB962C8B-B14F-4D97-AF65-F5344CB8AC3E}">
        <p14:creationId xmlns:p14="http://schemas.microsoft.com/office/powerpoint/2010/main" val="40811995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Generated by DALL·E">
            <a:extLst>
              <a:ext uri="{FF2B5EF4-FFF2-40B4-BE49-F238E27FC236}">
                <a16:creationId xmlns:a16="http://schemas.microsoft.com/office/drawing/2014/main" id="{71D42137-EBC9-EA49-4565-CC1465E6F27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360" r="9089" b="15717"/>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B8FFC3-BA25-777F-5E7D-2917E28F447E}"/>
              </a:ext>
            </a:extLst>
          </p:cNvPr>
          <p:cNvSpPr>
            <a:spLocks noGrp="1"/>
          </p:cNvSpPr>
          <p:nvPr>
            <p:ph type="ctrTitle"/>
          </p:nvPr>
        </p:nvSpPr>
        <p:spPr>
          <a:xfrm>
            <a:off x="103391" y="1100680"/>
            <a:ext cx="4854371" cy="3204134"/>
          </a:xfrm>
        </p:spPr>
        <p:txBody>
          <a:bodyPr anchor="b">
            <a:noAutofit/>
          </a:bodyPr>
          <a:lstStyle/>
          <a:p>
            <a:pPr algn="l"/>
            <a:r>
              <a:rPr lang="en-US" sz="4800" b="0" i="0" dirty="0">
                <a:effectLst/>
              </a:rPr>
              <a:t>Enhancing R Programming with GitHub Copilot and </a:t>
            </a:r>
            <a:r>
              <a:rPr lang="en-US" sz="4800" b="0" i="1" dirty="0" err="1">
                <a:effectLst/>
              </a:rPr>
              <a:t>chattr</a:t>
            </a:r>
            <a:r>
              <a:rPr lang="en-US" sz="4800" b="0" i="0" dirty="0">
                <a:effectLst/>
              </a:rPr>
              <a:t> package in R-Studio</a:t>
            </a:r>
            <a:endParaRPr lang="en-US" sz="4800" dirty="0"/>
          </a:p>
        </p:txBody>
      </p:sp>
      <p:sp>
        <p:nvSpPr>
          <p:cNvPr id="3" name="Subtitle 2">
            <a:extLst>
              <a:ext uri="{FF2B5EF4-FFF2-40B4-BE49-F238E27FC236}">
                <a16:creationId xmlns:a16="http://schemas.microsoft.com/office/drawing/2014/main" id="{E094C1A2-C9C9-31CE-97D6-1C607AE57357}"/>
              </a:ext>
            </a:extLst>
          </p:cNvPr>
          <p:cNvSpPr>
            <a:spLocks noGrp="1"/>
          </p:cNvSpPr>
          <p:nvPr>
            <p:ph type="subTitle" idx="1"/>
          </p:nvPr>
        </p:nvSpPr>
        <p:spPr>
          <a:xfrm>
            <a:off x="290686" y="4637862"/>
            <a:ext cx="4436920" cy="1208141"/>
          </a:xfrm>
        </p:spPr>
        <p:txBody>
          <a:bodyPr>
            <a:normAutofit fontScale="92500" lnSpcReduction="10000"/>
          </a:bodyPr>
          <a:lstStyle/>
          <a:p>
            <a:r>
              <a:rPr lang="en-US" dirty="0"/>
              <a:t>AI Overloading </a:t>
            </a:r>
          </a:p>
          <a:p>
            <a:endParaRPr lang="en-US" dirty="0"/>
          </a:p>
          <a:p>
            <a:r>
              <a:rPr lang="en-US" dirty="0"/>
              <a:t>by Sergio A. Sabat-Bonilla</a:t>
            </a:r>
          </a:p>
        </p:txBody>
      </p:sp>
      <p:sp>
        <p:nvSpPr>
          <p:cNvPr id="1035" name="Rectangle 103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37" name="Rectangle 103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014C3E98-5112-AC8F-CB75-76DE5881EC2A}"/>
              </a:ext>
            </a:extLst>
          </p:cNvPr>
          <p:cNvSpPr txBox="1"/>
          <p:nvPr/>
        </p:nvSpPr>
        <p:spPr>
          <a:xfrm>
            <a:off x="9593889" y="6550223"/>
            <a:ext cx="1627625" cy="307777"/>
          </a:xfrm>
          <a:prstGeom prst="rect">
            <a:avLst/>
          </a:prstGeom>
          <a:noFill/>
        </p:spPr>
        <p:txBody>
          <a:bodyPr wrap="none" rtlCol="0">
            <a:spAutoFit/>
          </a:bodyPr>
          <a:lstStyle/>
          <a:p>
            <a:r>
              <a:rPr lang="en-US" sz="1400" dirty="0">
                <a:solidFill>
                  <a:schemeClr val="bg1"/>
                </a:solidFill>
              </a:rPr>
              <a:t>Made by ChatGPT-4</a:t>
            </a:r>
          </a:p>
        </p:txBody>
      </p:sp>
    </p:spTree>
    <p:extLst>
      <p:ext uri="{BB962C8B-B14F-4D97-AF65-F5344CB8AC3E}">
        <p14:creationId xmlns:p14="http://schemas.microsoft.com/office/powerpoint/2010/main" val="2200580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9" name="Rectangle 205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916D79-BF7D-5126-4EE4-DBF1D93A226B}"/>
              </a:ext>
            </a:extLst>
          </p:cNvPr>
          <p:cNvSpPr>
            <a:spLocks noGrp="1"/>
          </p:cNvSpPr>
          <p:nvPr>
            <p:ph type="title"/>
          </p:nvPr>
        </p:nvSpPr>
        <p:spPr>
          <a:xfrm>
            <a:off x="347528" y="443770"/>
            <a:ext cx="5962785" cy="1807305"/>
          </a:xfrm>
        </p:spPr>
        <p:txBody>
          <a:bodyPr>
            <a:normAutofit/>
          </a:bodyPr>
          <a:lstStyle/>
          <a:p>
            <a:r>
              <a:rPr lang="en-US" b="0" i="0" dirty="0">
                <a:effectLst/>
              </a:rPr>
              <a:t>Introduction: </a:t>
            </a:r>
            <a:br>
              <a:rPr lang="en-US" b="0" i="0" dirty="0">
                <a:effectLst/>
              </a:rPr>
            </a:br>
            <a:r>
              <a:rPr lang="en-US" dirty="0"/>
              <a:t>The Rise of AI in Coding</a:t>
            </a:r>
          </a:p>
        </p:txBody>
      </p:sp>
      <p:sp>
        <p:nvSpPr>
          <p:cNvPr id="3" name="Content Placeholder 2">
            <a:extLst>
              <a:ext uri="{FF2B5EF4-FFF2-40B4-BE49-F238E27FC236}">
                <a16:creationId xmlns:a16="http://schemas.microsoft.com/office/drawing/2014/main" id="{96CB3A01-DCF0-6E85-55D8-0CF153486524}"/>
              </a:ext>
            </a:extLst>
          </p:cNvPr>
          <p:cNvSpPr>
            <a:spLocks noGrp="1"/>
          </p:cNvSpPr>
          <p:nvPr>
            <p:ph idx="1"/>
          </p:nvPr>
        </p:nvSpPr>
        <p:spPr>
          <a:xfrm>
            <a:off x="-3048" y="2587615"/>
            <a:ext cx="5962785" cy="4206875"/>
          </a:xfrm>
        </p:spPr>
        <p:txBody>
          <a:bodyPr>
            <a:normAutofit/>
          </a:bodyPr>
          <a:lstStyle/>
          <a:p>
            <a:pPr algn="l">
              <a:buFont typeface="Arial" panose="020B0604020202020204" pitchFamily="34" charset="0"/>
              <a:buChar char="•"/>
            </a:pPr>
            <a:r>
              <a:rPr lang="en-US" sz="2400" b="1" i="0" dirty="0">
                <a:solidFill>
                  <a:srgbClr val="374151"/>
                </a:solidFill>
                <a:effectLst/>
              </a:rPr>
              <a:t>Rapid Development</a:t>
            </a:r>
            <a:r>
              <a:rPr lang="en-US" sz="2400" b="0" i="0" dirty="0">
                <a:solidFill>
                  <a:srgbClr val="374151"/>
                </a:solidFill>
                <a:effectLst/>
              </a:rPr>
              <a:t>: AI enhances coding processes and maintenance.</a:t>
            </a:r>
          </a:p>
          <a:p>
            <a:pPr algn="l">
              <a:buFont typeface="Arial" panose="020B0604020202020204" pitchFamily="34" charset="0"/>
              <a:buChar char="•"/>
            </a:pPr>
            <a:r>
              <a:rPr lang="en-US" sz="2400" b="1" i="0" dirty="0">
                <a:solidFill>
                  <a:srgbClr val="374151"/>
                </a:solidFill>
                <a:effectLst/>
              </a:rPr>
              <a:t>Enhanced Efficiency</a:t>
            </a:r>
            <a:r>
              <a:rPr lang="en-US" sz="2400" b="0" i="0" dirty="0">
                <a:solidFill>
                  <a:srgbClr val="374151"/>
                </a:solidFill>
                <a:effectLst/>
              </a:rPr>
              <a:t>: Tools like GitHub Copilot streamline routine tasks.</a:t>
            </a:r>
          </a:p>
          <a:p>
            <a:pPr algn="l">
              <a:buFont typeface="Arial" panose="020B0604020202020204" pitchFamily="34" charset="0"/>
              <a:buChar char="•"/>
            </a:pPr>
            <a:r>
              <a:rPr lang="en-US" sz="2400" b="1" i="0" dirty="0">
                <a:solidFill>
                  <a:srgbClr val="374151"/>
                </a:solidFill>
                <a:effectLst/>
              </a:rPr>
              <a:t>Improved Code Quality</a:t>
            </a:r>
            <a:r>
              <a:rPr lang="en-US" sz="2400" b="0" i="0" dirty="0">
                <a:solidFill>
                  <a:srgbClr val="374151"/>
                </a:solidFill>
                <a:effectLst/>
              </a:rPr>
              <a:t>: AI suggests code optimizations and best practices.</a:t>
            </a:r>
          </a:p>
          <a:p>
            <a:pPr algn="l">
              <a:buFont typeface="Arial" panose="020B0604020202020204" pitchFamily="34" charset="0"/>
              <a:buChar char="•"/>
            </a:pPr>
            <a:r>
              <a:rPr lang="en-US" sz="2400" b="1" i="0" dirty="0">
                <a:solidFill>
                  <a:srgbClr val="374151"/>
                </a:solidFill>
                <a:effectLst/>
              </a:rPr>
              <a:t>Accessibility and Learning</a:t>
            </a:r>
            <a:r>
              <a:rPr lang="en-US" sz="2400" b="0" i="0" dirty="0">
                <a:solidFill>
                  <a:srgbClr val="374151"/>
                </a:solidFill>
                <a:effectLst/>
              </a:rPr>
              <a:t>: AI aids beginners and enhances codebase comprehension.</a:t>
            </a:r>
          </a:p>
        </p:txBody>
      </p:sp>
      <p:pic>
        <p:nvPicPr>
          <p:cNvPr id="2050" name="Picture 2" descr="Create a conceptual image representing 'The Rise of AI in Coding'. The image should depict a futuristic scene with abstract elements symbolizing the evolution and integration of AI into the programming world. Include visual metaphors such as rising graphs, neural networks, and digital landscapes. The style should be dynamic and progressive, capturing the transformative impact of AI on coding, using a color palette that conveys innovation, such as blues, purples, and greens.">
            <a:extLst>
              <a:ext uri="{FF2B5EF4-FFF2-40B4-BE49-F238E27FC236}">
                <a16:creationId xmlns:a16="http://schemas.microsoft.com/office/drawing/2014/main" id="{71E13228-DE00-E6E0-7880-7EC8E18DD7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214" r="839"/>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733971E-D01F-D069-8D01-6C05B87A3E06}"/>
              </a:ext>
            </a:extLst>
          </p:cNvPr>
          <p:cNvSpPr txBox="1"/>
          <p:nvPr/>
        </p:nvSpPr>
        <p:spPr>
          <a:xfrm>
            <a:off x="10601786" y="6550213"/>
            <a:ext cx="1627625" cy="307777"/>
          </a:xfrm>
          <a:prstGeom prst="rect">
            <a:avLst/>
          </a:prstGeom>
          <a:noFill/>
        </p:spPr>
        <p:txBody>
          <a:bodyPr wrap="none" rtlCol="0">
            <a:spAutoFit/>
          </a:bodyPr>
          <a:lstStyle/>
          <a:p>
            <a:r>
              <a:rPr lang="en-US" sz="1400" dirty="0">
                <a:solidFill>
                  <a:schemeClr val="bg1"/>
                </a:solidFill>
              </a:rPr>
              <a:t>Made by ChatGPT-4</a:t>
            </a:r>
          </a:p>
        </p:txBody>
      </p:sp>
    </p:spTree>
    <p:extLst>
      <p:ext uri="{BB962C8B-B14F-4D97-AF65-F5344CB8AC3E}">
        <p14:creationId xmlns:p14="http://schemas.microsoft.com/office/powerpoint/2010/main" val="2965930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5" name="Rectangle 3084">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99DC5E-6BDF-F085-2232-81F853644889}"/>
              </a:ext>
            </a:extLst>
          </p:cNvPr>
          <p:cNvSpPr>
            <a:spLocks noGrp="1"/>
          </p:cNvSpPr>
          <p:nvPr>
            <p:ph type="title"/>
          </p:nvPr>
        </p:nvSpPr>
        <p:spPr>
          <a:xfrm>
            <a:off x="572493" y="238539"/>
            <a:ext cx="11018520" cy="1434415"/>
          </a:xfrm>
        </p:spPr>
        <p:txBody>
          <a:bodyPr anchor="b">
            <a:normAutofit/>
          </a:bodyPr>
          <a:lstStyle/>
          <a:p>
            <a:r>
              <a:rPr lang="en-US" i="0" dirty="0">
                <a:effectLst/>
              </a:rPr>
              <a:t>Importance and Benefits for R Programmers</a:t>
            </a:r>
            <a:endParaRPr lang="en-US" dirty="0"/>
          </a:p>
        </p:txBody>
      </p:sp>
      <p:sp>
        <p:nvSpPr>
          <p:cNvPr id="308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2247A37-D0FC-B2B8-E32F-490EB7779D42}"/>
              </a:ext>
            </a:extLst>
          </p:cNvPr>
          <p:cNvSpPr>
            <a:spLocks noGrp="1"/>
          </p:cNvSpPr>
          <p:nvPr>
            <p:ph idx="1"/>
          </p:nvPr>
        </p:nvSpPr>
        <p:spPr>
          <a:xfrm>
            <a:off x="306476" y="2593529"/>
            <a:ext cx="6430794" cy="4119172"/>
          </a:xfrm>
        </p:spPr>
        <p:txBody>
          <a:bodyPr anchor="t">
            <a:normAutofit/>
          </a:bodyPr>
          <a:lstStyle/>
          <a:p>
            <a:pPr algn="l">
              <a:buFont typeface="Arial" panose="020B0604020202020204" pitchFamily="34" charset="0"/>
              <a:buChar char="•"/>
            </a:pPr>
            <a:r>
              <a:rPr lang="en-US" sz="2400" b="1" i="0" dirty="0">
                <a:solidFill>
                  <a:srgbClr val="374151"/>
                </a:solidFill>
                <a:effectLst/>
              </a:rPr>
              <a:t>Rapid Data Analysis</a:t>
            </a:r>
            <a:r>
              <a:rPr lang="en-US" sz="2400" b="0" i="0" dirty="0">
                <a:solidFill>
                  <a:srgbClr val="374151"/>
                </a:solidFill>
                <a:effectLst/>
              </a:rPr>
              <a:t>: AI accelerates complex data script writing.</a:t>
            </a:r>
          </a:p>
          <a:p>
            <a:pPr algn="l">
              <a:buFont typeface="Arial" panose="020B0604020202020204" pitchFamily="34" charset="0"/>
              <a:buChar char="•"/>
            </a:pPr>
            <a:r>
              <a:rPr lang="en-US" sz="2400" b="1" i="0" dirty="0">
                <a:solidFill>
                  <a:srgbClr val="374151"/>
                </a:solidFill>
                <a:effectLst/>
              </a:rPr>
              <a:t>Enhanced Productivity</a:t>
            </a:r>
            <a:r>
              <a:rPr lang="en-US" sz="2400" b="0" i="0" dirty="0">
                <a:solidFill>
                  <a:srgbClr val="374151"/>
                </a:solidFill>
                <a:effectLst/>
              </a:rPr>
              <a:t>: AI reduces script writing and debugging time.</a:t>
            </a:r>
          </a:p>
          <a:p>
            <a:pPr algn="l">
              <a:buFont typeface="Arial" panose="020B0604020202020204" pitchFamily="34" charset="0"/>
              <a:buChar char="•"/>
            </a:pPr>
            <a:r>
              <a:rPr lang="en-US" sz="2400" b="1" i="0" dirty="0">
                <a:solidFill>
                  <a:srgbClr val="374151"/>
                </a:solidFill>
                <a:effectLst/>
              </a:rPr>
              <a:t>Customized Code Assistance</a:t>
            </a:r>
            <a:r>
              <a:rPr lang="en-US" sz="2400" b="0" i="0" dirty="0">
                <a:solidFill>
                  <a:srgbClr val="374151"/>
                </a:solidFill>
                <a:effectLst/>
              </a:rPr>
              <a:t>: AI tailors suggestions to coding styles and project needs.</a:t>
            </a:r>
          </a:p>
          <a:p>
            <a:pPr algn="l">
              <a:buFont typeface="Arial" panose="020B0604020202020204" pitchFamily="34" charset="0"/>
              <a:buChar char="•"/>
            </a:pPr>
            <a:r>
              <a:rPr lang="en-US" sz="2400" b="1" i="0" dirty="0">
                <a:solidFill>
                  <a:srgbClr val="374151"/>
                </a:solidFill>
                <a:effectLst/>
              </a:rPr>
              <a:t>Error Reduction</a:t>
            </a:r>
            <a:r>
              <a:rPr lang="en-US" sz="2400" b="0" i="0" dirty="0">
                <a:solidFill>
                  <a:srgbClr val="374151"/>
                </a:solidFill>
                <a:effectLst/>
              </a:rPr>
              <a:t>: AI identifies and fixes errors, enhancing code accuracy.</a:t>
            </a:r>
          </a:p>
        </p:txBody>
      </p:sp>
      <p:pic>
        <p:nvPicPr>
          <p:cNvPr id="3074" name="Picture 2" descr="Generated by DALL·E">
            <a:extLst>
              <a:ext uri="{FF2B5EF4-FFF2-40B4-BE49-F238E27FC236}">
                <a16:creationId xmlns:a16="http://schemas.microsoft.com/office/drawing/2014/main" id="{97DC18B1-3719-E580-CDE1-54F6AF6E7F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55" r="2237" b="-3"/>
          <a:stretch/>
        </p:blipFill>
        <p:spPr bwMode="auto">
          <a:xfrm>
            <a:off x="7043746" y="1762893"/>
            <a:ext cx="4680601" cy="486521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F3C0D96-0393-57F1-60F4-9551117915F4}"/>
              </a:ext>
            </a:extLst>
          </p:cNvPr>
          <p:cNvSpPr txBox="1"/>
          <p:nvPr/>
        </p:nvSpPr>
        <p:spPr>
          <a:xfrm>
            <a:off x="10137181" y="6558813"/>
            <a:ext cx="1627625" cy="307777"/>
          </a:xfrm>
          <a:prstGeom prst="rect">
            <a:avLst/>
          </a:prstGeom>
          <a:noFill/>
        </p:spPr>
        <p:txBody>
          <a:bodyPr wrap="none" rtlCol="0">
            <a:spAutoFit/>
          </a:bodyPr>
          <a:lstStyle/>
          <a:p>
            <a:r>
              <a:rPr lang="en-US" sz="1400" dirty="0"/>
              <a:t>Made by ChatGPT-4</a:t>
            </a:r>
          </a:p>
        </p:txBody>
      </p:sp>
    </p:spTree>
    <p:extLst>
      <p:ext uri="{BB962C8B-B14F-4D97-AF65-F5344CB8AC3E}">
        <p14:creationId xmlns:p14="http://schemas.microsoft.com/office/powerpoint/2010/main" val="2252240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1B619C-BD2D-E574-FA4E-2950E806EAE5}"/>
              </a:ext>
            </a:extLst>
          </p:cNvPr>
          <p:cNvSpPr>
            <a:spLocks noGrp="1"/>
          </p:cNvSpPr>
          <p:nvPr>
            <p:ph type="title"/>
          </p:nvPr>
        </p:nvSpPr>
        <p:spPr>
          <a:xfrm>
            <a:off x="205025" y="648441"/>
            <a:ext cx="4344829" cy="1956841"/>
          </a:xfrm>
        </p:spPr>
        <p:txBody>
          <a:bodyPr anchor="b">
            <a:normAutofit/>
          </a:bodyPr>
          <a:lstStyle/>
          <a:p>
            <a:r>
              <a:rPr lang="en-US" sz="4200" dirty="0"/>
              <a:t>AI Overlord Options for R Users</a:t>
            </a:r>
          </a:p>
        </p:txBody>
      </p:sp>
      <p:sp>
        <p:nvSpPr>
          <p:cNvPr id="512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37078C1-9D80-BF19-F6EB-1B7B7AF4757D}"/>
              </a:ext>
            </a:extLst>
          </p:cNvPr>
          <p:cNvSpPr>
            <a:spLocks noGrp="1"/>
          </p:cNvSpPr>
          <p:nvPr>
            <p:ph idx="1"/>
          </p:nvPr>
        </p:nvSpPr>
        <p:spPr>
          <a:xfrm>
            <a:off x="292598" y="3071307"/>
            <a:ext cx="4726506" cy="3320668"/>
          </a:xfrm>
        </p:spPr>
        <p:txBody>
          <a:bodyPr>
            <a:normAutofit/>
          </a:bodyPr>
          <a:lstStyle/>
          <a:p>
            <a:r>
              <a:rPr lang="en-US" sz="2400" dirty="0" err="1"/>
              <a:t>ChatGPT</a:t>
            </a:r>
            <a:r>
              <a:rPr lang="en-US" sz="2400" dirty="0"/>
              <a:t> 3.5 in web browser is free</a:t>
            </a:r>
          </a:p>
          <a:p>
            <a:r>
              <a:rPr lang="en-US" sz="2400" dirty="0" err="1"/>
              <a:t>ChatGPT</a:t>
            </a:r>
            <a:r>
              <a:rPr lang="en-US" sz="2400" dirty="0"/>
              <a:t> 3.5 in GitHub Copilot + R-Studio integration is $10/month</a:t>
            </a:r>
          </a:p>
          <a:p>
            <a:r>
              <a:rPr lang="en-US" sz="2400" i="1" dirty="0" err="1"/>
              <a:t>chattr</a:t>
            </a:r>
            <a:r>
              <a:rPr lang="en-US" sz="2400" dirty="0"/>
              <a:t> package is free and integrated into R-Studio</a:t>
            </a:r>
          </a:p>
          <a:p>
            <a:pPr lvl="1"/>
            <a:r>
              <a:rPr lang="en-US" dirty="0"/>
              <a:t>uses ChatGPT3.5 + other AI dialogs</a:t>
            </a:r>
          </a:p>
        </p:txBody>
      </p:sp>
      <p:pic>
        <p:nvPicPr>
          <p:cNvPr id="5122" name="Picture 2" descr="Generated by DALL·E">
            <a:extLst>
              <a:ext uri="{FF2B5EF4-FFF2-40B4-BE49-F238E27FC236}">
                <a16:creationId xmlns:a16="http://schemas.microsoft.com/office/drawing/2014/main" id="{6957F0C9-2264-5864-79A2-6B94E784C15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0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242EF99-2869-5AC0-838B-D86888D531B7}"/>
              </a:ext>
            </a:extLst>
          </p:cNvPr>
          <p:cNvSpPr txBox="1"/>
          <p:nvPr/>
        </p:nvSpPr>
        <p:spPr>
          <a:xfrm>
            <a:off x="10416048" y="6393051"/>
            <a:ext cx="1627625" cy="307777"/>
          </a:xfrm>
          <a:prstGeom prst="rect">
            <a:avLst/>
          </a:prstGeom>
          <a:noFill/>
        </p:spPr>
        <p:txBody>
          <a:bodyPr wrap="none" rtlCol="0">
            <a:spAutoFit/>
          </a:bodyPr>
          <a:lstStyle/>
          <a:p>
            <a:r>
              <a:rPr lang="en-US" sz="1400" dirty="0">
                <a:solidFill>
                  <a:schemeClr val="bg1"/>
                </a:solidFill>
              </a:rPr>
              <a:t>Made by ChatGPT-4</a:t>
            </a:r>
          </a:p>
        </p:txBody>
      </p:sp>
    </p:spTree>
    <p:extLst>
      <p:ext uri="{BB962C8B-B14F-4D97-AF65-F5344CB8AC3E}">
        <p14:creationId xmlns:p14="http://schemas.microsoft.com/office/powerpoint/2010/main" val="1928045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Generated by DALL·E">
            <a:extLst>
              <a:ext uri="{FF2B5EF4-FFF2-40B4-BE49-F238E27FC236}">
                <a16:creationId xmlns:a16="http://schemas.microsoft.com/office/drawing/2014/main" id="{36709AB5-C790-90DA-D9C8-48040909687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604" r="27385" b="6026"/>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4105" name="Rectangle 4104">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667644A-538D-68F0-4850-76C19B5ED387}"/>
              </a:ext>
            </a:extLst>
          </p:cNvPr>
          <p:cNvSpPr>
            <a:spLocks noGrp="1"/>
          </p:cNvSpPr>
          <p:nvPr>
            <p:ph type="title"/>
          </p:nvPr>
        </p:nvSpPr>
        <p:spPr>
          <a:xfrm>
            <a:off x="0" y="1030605"/>
            <a:ext cx="6358319" cy="1124712"/>
          </a:xfrm>
        </p:spPr>
        <p:txBody>
          <a:bodyPr anchor="b">
            <a:normAutofit/>
          </a:bodyPr>
          <a:lstStyle/>
          <a:p>
            <a:r>
              <a:rPr lang="en-US" dirty="0">
                <a:solidFill>
                  <a:schemeClr val="bg1"/>
                </a:solidFill>
              </a:rPr>
              <a:t>Overview of GitHub Copilot</a:t>
            </a:r>
          </a:p>
        </p:txBody>
      </p:sp>
      <p:sp>
        <p:nvSpPr>
          <p:cNvPr id="4107" name="Rectangle 410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109" name="Rectangle 410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A698C3B-CDE1-C31D-131B-CA6D55B5502D}"/>
              </a:ext>
            </a:extLst>
          </p:cNvPr>
          <p:cNvSpPr>
            <a:spLocks noGrp="1"/>
          </p:cNvSpPr>
          <p:nvPr>
            <p:ph idx="1"/>
          </p:nvPr>
        </p:nvSpPr>
        <p:spPr>
          <a:xfrm>
            <a:off x="-80307" y="2566542"/>
            <a:ext cx="4780896" cy="4235323"/>
          </a:xfrm>
        </p:spPr>
        <p:txBody>
          <a:bodyPr anchor="t">
            <a:noAutofit/>
          </a:bodyPr>
          <a:lstStyle/>
          <a:p>
            <a:r>
              <a:rPr lang="en-US" sz="2400" dirty="0">
                <a:solidFill>
                  <a:schemeClr val="bg1"/>
                </a:solidFill>
              </a:rPr>
              <a:t>AI-powered code completion tool developed by GitHub and </a:t>
            </a:r>
            <a:r>
              <a:rPr lang="en-US" sz="2400" dirty="0" err="1">
                <a:solidFill>
                  <a:schemeClr val="bg1"/>
                </a:solidFill>
              </a:rPr>
              <a:t>OpenAI</a:t>
            </a:r>
            <a:r>
              <a:rPr lang="en-US" sz="2400" dirty="0">
                <a:solidFill>
                  <a:schemeClr val="bg1"/>
                </a:solidFill>
              </a:rPr>
              <a:t>, designed to assist programmers by suggesting code snippets in real-time.</a:t>
            </a:r>
          </a:p>
          <a:p>
            <a:pPr lvl="1"/>
            <a:r>
              <a:rPr lang="en-US" dirty="0">
                <a:solidFill>
                  <a:schemeClr val="bg1"/>
                </a:solidFill>
              </a:rPr>
              <a:t>Acts like a collaborator that helps write code, tests, and even complex algorithms, learning from the programmer's style and the context provided by the existing code.</a:t>
            </a:r>
          </a:p>
        </p:txBody>
      </p:sp>
      <p:sp>
        <p:nvSpPr>
          <p:cNvPr id="4" name="TextBox 3">
            <a:extLst>
              <a:ext uri="{FF2B5EF4-FFF2-40B4-BE49-F238E27FC236}">
                <a16:creationId xmlns:a16="http://schemas.microsoft.com/office/drawing/2014/main" id="{A6AA4E0F-BEEF-EAE0-F8DD-BE768FC81DE2}"/>
              </a:ext>
            </a:extLst>
          </p:cNvPr>
          <p:cNvSpPr txBox="1"/>
          <p:nvPr/>
        </p:nvSpPr>
        <p:spPr>
          <a:xfrm>
            <a:off x="10564373" y="5317093"/>
            <a:ext cx="1627625" cy="307777"/>
          </a:xfrm>
          <a:prstGeom prst="rect">
            <a:avLst/>
          </a:prstGeom>
          <a:noFill/>
        </p:spPr>
        <p:txBody>
          <a:bodyPr wrap="none" rtlCol="0">
            <a:spAutoFit/>
          </a:bodyPr>
          <a:lstStyle/>
          <a:p>
            <a:r>
              <a:rPr lang="en-US" sz="1400" dirty="0"/>
              <a:t>Made by ChatGPT-4</a:t>
            </a:r>
          </a:p>
        </p:txBody>
      </p:sp>
    </p:spTree>
    <p:extLst>
      <p:ext uri="{BB962C8B-B14F-4D97-AF65-F5344CB8AC3E}">
        <p14:creationId xmlns:p14="http://schemas.microsoft.com/office/powerpoint/2010/main" val="582576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B272-70C9-92E8-9AA2-90D4BC40D736}"/>
              </a:ext>
            </a:extLst>
          </p:cNvPr>
          <p:cNvSpPr>
            <a:spLocks noGrp="1"/>
          </p:cNvSpPr>
          <p:nvPr>
            <p:ph type="title"/>
          </p:nvPr>
        </p:nvSpPr>
        <p:spPr>
          <a:xfrm>
            <a:off x="299196" y="23932"/>
            <a:ext cx="10515600" cy="1325563"/>
          </a:xfrm>
        </p:spPr>
        <p:txBody>
          <a:bodyPr/>
          <a:lstStyle/>
          <a:p>
            <a:r>
              <a:rPr lang="en-US" dirty="0"/>
              <a:t>Integrating GitHub Copilot with R-Studio </a:t>
            </a:r>
          </a:p>
        </p:txBody>
      </p:sp>
      <p:pic>
        <p:nvPicPr>
          <p:cNvPr id="5" name="Content Placeholder 4" descr="A screenshot of a computer&#10;&#10;Description automatically generated">
            <a:extLst>
              <a:ext uri="{FF2B5EF4-FFF2-40B4-BE49-F238E27FC236}">
                <a16:creationId xmlns:a16="http://schemas.microsoft.com/office/drawing/2014/main" id="{F261F448-2E37-5CA2-6C13-63680B119253}"/>
              </a:ext>
            </a:extLst>
          </p:cNvPr>
          <p:cNvPicPr>
            <a:picLocks noGrp="1" noChangeAspect="1"/>
          </p:cNvPicPr>
          <p:nvPr>
            <p:ph idx="1"/>
          </p:nvPr>
        </p:nvPicPr>
        <p:blipFill>
          <a:blip r:embed="rId3"/>
          <a:stretch>
            <a:fillRect/>
          </a:stretch>
        </p:blipFill>
        <p:spPr>
          <a:xfrm>
            <a:off x="6096000" y="1690688"/>
            <a:ext cx="5920673" cy="4351338"/>
          </a:xfrm>
        </p:spPr>
      </p:pic>
      <p:sp>
        <p:nvSpPr>
          <p:cNvPr id="6" name="TextBox 5">
            <a:extLst>
              <a:ext uri="{FF2B5EF4-FFF2-40B4-BE49-F238E27FC236}">
                <a16:creationId xmlns:a16="http://schemas.microsoft.com/office/drawing/2014/main" id="{21C6D191-CE88-7D86-6920-8377A1C8E1FB}"/>
              </a:ext>
            </a:extLst>
          </p:cNvPr>
          <p:cNvSpPr txBox="1"/>
          <p:nvPr/>
        </p:nvSpPr>
        <p:spPr>
          <a:xfrm>
            <a:off x="1871662" y="1044357"/>
            <a:ext cx="5910401" cy="461665"/>
          </a:xfrm>
          <a:prstGeom prst="rect">
            <a:avLst/>
          </a:prstGeom>
          <a:noFill/>
        </p:spPr>
        <p:txBody>
          <a:bodyPr wrap="none" rtlCol="0">
            <a:spAutoFit/>
          </a:bodyPr>
          <a:lstStyle/>
          <a:p>
            <a:r>
              <a:rPr lang="en-US" sz="2400" dirty="0"/>
              <a:t>*Once you have subscribed to GitHub Copilot</a:t>
            </a:r>
          </a:p>
        </p:txBody>
      </p:sp>
      <p:sp>
        <p:nvSpPr>
          <p:cNvPr id="9" name="TextBox 8">
            <a:extLst>
              <a:ext uri="{FF2B5EF4-FFF2-40B4-BE49-F238E27FC236}">
                <a16:creationId xmlns:a16="http://schemas.microsoft.com/office/drawing/2014/main" id="{B482D141-4C35-7673-F371-7E3BDEE87262}"/>
              </a:ext>
            </a:extLst>
          </p:cNvPr>
          <p:cNvSpPr txBox="1"/>
          <p:nvPr/>
        </p:nvSpPr>
        <p:spPr>
          <a:xfrm>
            <a:off x="175327" y="1506022"/>
            <a:ext cx="5920673" cy="4893647"/>
          </a:xfrm>
          <a:prstGeom prst="rect">
            <a:avLst/>
          </a:prstGeom>
          <a:noFill/>
        </p:spPr>
        <p:txBody>
          <a:bodyPr wrap="square">
            <a:spAutoFit/>
          </a:bodyPr>
          <a:lstStyle/>
          <a:p>
            <a:r>
              <a:rPr lang="en-US" sz="2400" dirty="0"/>
              <a:t>To Enable GitHub Copilot in RStudio:</a:t>
            </a:r>
          </a:p>
          <a:p>
            <a:r>
              <a:rPr lang="en-US" sz="2400" dirty="0"/>
              <a:t>1) Navigate to Tools &gt; Global Options &gt; Copilot.</a:t>
            </a:r>
            <a:br>
              <a:rPr lang="en-US" sz="2400" dirty="0"/>
            </a:br>
            <a:endParaRPr lang="en-US" sz="2400" dirty="0"/>
          </a:p>
          <a:p>
            <a:r>
              <a:rPr lang="en-US" sz="2400" dirty="0"/>
              <a:t>2) Check the box to “Enable GitHub Copilot”.</a:t>
            </a:r>
            <a:br>
              <a:rPr lang="en-US" sz="2400" dirty="0"/>
            </a:br>
            <a:endParaRPr lang="en-US" sz="2400" dirty="0"/>
          </a:p>
          <a:p>
            <a:r>
              <a:rPr lang="en-US" sz="2400" dirty="0"/>
              <a:t>3) Download and install the Copilot Agent components.</a:t>
            </a:r>
            <a:br>
              <a:rPr lang="en-US" sz="2400" dirty="0"/>
            </a:br>
            <a:endParaRPr lang="en-US" sz="2400" dirty="0"/>
          </a:p>
          <a:p>
            <a:r>
              <a:rPr lang="en-US" sz="2400" dirty="0"/>
              <a:t>4) Click the “Sign In” button.</a:t>
            </a:r>
            <a:br>
              <a:rPr lang="en-US" sz="2400" dirty="0"/>
            </a:br>
            <a:endParaRPr lang="en-US" sz="2400" dirty="0"/>
          </a:p>
          <a:p>
            <a:r>
              <a:rPr lang="en-US" sz="2400" dirty="0"/>
              <a:t>5) In the “GitHub Copilot: Sign in” dialog, copy the Verification Code.</a:t>
            </a:r>
          </a:p>
        </p:txBody>
      </p:sp>
      <p:sp>
        <p:nvSpPr>
          <p:cNvPr id="10" name="Oval 9">
            <a:extLst>
              <a:ext uri="{FF2B5EF4-FFF2-40B4-BE49-F238E27FC236}">
                <a16:creationId xmlns:a16="http://schemas.microsoft.com/office/drawing/2014/main" id="{90302160-4A39-6436-D4C1-BCEB4992DD98}"/>
              </a:ext>
            </a:extLst>
          </p:cNvPr>
          <p:cNvSpPr/>
          <p:nvPr/>
        </p:nvSpPr>
        <p:spPr>
          <a:xfrm>
            <a:off x="9201150" y="2428876"/>
            <a:ext cx="342900" cy="271462"/>
          </a:xfrm>
          <a:prstGeom prst="ellipse">
            <a:avLst/>
          </a:prstGeom>
          <a:noFill/>
          <a:ln w="317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1979184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F21C7-0131-7129-0983-A069A28052EE}"/>
              </a:ext>
            </a:extLst>
          </p:cNvPr>
          <p:cNvSpPr>
            <a:spLocks noGrp="1"/>
          </p:cNvSpPr>
          <p:nvPr>
            <p:ph type="title"/>
          </p:nvPr>
        </p:nvSpPr>
        <p:spPr/>
        <p:txBody>
          <a:bodyPr/>
          <a:lstStyle/>
          <a:p>
            <a:r>
              <a:rPr lang="en-US" i="1" dirty="0" err="1"/>
              <a:t>chattr</a:t>
            </a:r>
            <a:r>
              <a:rPr lang="en-US" dirty="0"/>
              <a:t>: </a:t>
            </a:r>
            <a:r>
              <a:rPr lang="en-US" dirty="0" err="1"/>
              <a:t>ChatGPT</a:t>
            </a:r>
            <a:r>
              <a:rPr lang="en-US" dirty="0"/>
              <a:t> integration in R-Studio</a:t>
            </a:r>
          </a:p>
        </p:txBody>
      </p:sp>
      <p:sp>
        <p:nvSpPr>
          <p:cNvPr id="3" name="Content Placeholder 2">
            <a:extLst>
              <a:ext uri="{FF2B5EF4-FFF2-40B4-BE49-F238E27FC236}">
                <a16:creationId xmlns:a16="http://schemas.microsoft.com/office/drawing/2014/main" id="{92212FFC-6865-9F68-E9D9-D6C84442ED80}"/>
              </a:ext>
            </a:extLst>
          </p:cNvPr>
          <p:cNvSpPr>
            <a:spLocks noGrp="1"/>
          </p:cNvSpPr>
          <p:nvPr>
            <p:ph idx="1"/>
          </p:nvPr>
        </p:nvSpPr>
        <p:spPr>
          <a:xfrm>
            <a:off x="330200" y="1541462"/>
            <a:ext cx="11023600" cy="4351338"/>
          </a:xfrm>
        </p:spPr>
        <p:txBody>
          <a:bodyPr>
            <a:normAutofit/>
          </a:bodyPr>
          <a:lstStyle/>
          <a:p>
            <a:r>
              <a:rPr lang="en-US" sz="2400" dirty="0"/>
              <a:t>S</a:t>
            </a:r>
            <a:r>
              <a:rPr lang="en-US" sz="2400" b="0" i="0" dirty="0">
                <a:effectLst/>
              </a:rPr>
              <a:t>eamlessly integrates advanced AI capabilities into the R programming workflow, enhancing productivity and ensuring the use of robust coding practices</a:t>
            </a:r>
            <a:endParaRPr lang="en-US" sz="2400" dirty="0"/>
          </a:p>
        </p:txBody>
      </p:sp>
      <p:pic>
        <p:nvPicPr>
          <p:cNvPr id="6146" name="Picture 2">
            <a:extLst>
              <a:ext uri="{FF2B5EF4-FFF2-40B4-BE49-F238E27FC236}">
                <a16:creationId xmlns:a16="http://schemas.microsoft.com/office/drawing/2014/main" id="{C8D6E471-DDD0-751B-BFE8-E14A4243F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480" y="2336800"/>
            <a:ext cx="11061040" cy="452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1594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1A6D8-463C-AED4-5ED6-99F7CEC6D231}"/>
              </a:ext>
            </a:extLst>
          </p:cNvPr>
          <p:cNvSpPr>
            <a:spLocks noGrp="1"/>
          </p:cNvSpPr>
          <p:nvPr>
            <p:ph type="title"/>
          </p:nvPr>
        </p:nvSpPr>
        <p:spPr>
          <a:xfrm>
            <a:off x="116541" y="1634481"/>
            <a:ext cx="5534451" cy="1402470"/>
          </a:xfrm>
        </p:spPr>
        <p:txBody>
          <a:bodyPr anchor="t">
            <a:normAutofit/>
          </a:bodyPr>
          <a:lstStyle/>
          <a:p>
            <a:r>
              <a:rPr lang="en-US" dirty="0"/>
              <a:t>Strengths    Limitations</a:t>
            </a:r>
          </a:p>
        </p:txBody>
      </p:sp>
      <p:cxnSp>
        <p:nvCxnSpPr>
          <p:cNvPr id="7175" name="Straight Connector 7174">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8FDC7AE-3104-B9CE-22AC-9B3F9B63B91D}"/>
              </a:ext>
            </a:extLst>
          </p:cNvPr>
          <p:cNvSpPr>
            <a:spLocks noGrp="1"/>
          </p:cNvSpPr>
          <p:nvPr>
            <p:ph idx="1"/>
          </p:nvPr>
        </p:nvSpPr>
        <p:spPr>
          <a:xfrm>
            <a:off x="0" y="2505618"/>
            <a:ext cx="2757489" cy="3591207"/>
          </a:xfrm>
        </p:spPr>
        <p:txBody>
          <a:bodyPr>
            <a:normAutofit fontScale="92500" lnSpcReduction="20000"/>
          </a:bodyPr>
          <a:lstStyle/>
          <a:p>
            <a:pPr algn="l">
              <a:buFont typeface="Arial" panose="020B0604020202020204" pitchFamily="34" charset="0"/>
              <a:buChar char="•"/>
            </a:pPr>
            <a:r>
              <a:rPr lang="en-US" sz="2400" b="0" i="0" dirty="0">
                <a:solidFill>
                  <a:srgbClr val="374151"/>
                </a:solidFill>
                <a:effectLst/>
              </a:rPr>
              <a:t>Reduces coding time for routine tasks.</a:t>
            </a:r>
          </a:p>
          <a:p>
            <a:pPr algn="l">
              <a:buFont typeface="Arial" panose="020B0604020202020204" pitchFamily="34" charset="0"/>
              <a:buChar char="•"/>
            </a:pPr>
            <a:r>
              <a:rPr lang="en-US" sz="2400" b="0" i="0" dirty="0">
                <a:solidFill>
                  <a:srgbClr val="374151"/>
                </a:solidFill>
                <a:effectLst/>
              </a:rPr>
              <a:t>Automates repetitive coding, improving focus on complex problems.</a:t>
            </a:r>
          </a:p>
          <a:p>
            <a:pPr algn="l">
              <a:buFont typeface="Arial" panose="020B0604020202020204" pitchFamily="34" charset="0"/>
              <a:buChar char="•"/>
            </a:pPr>
            <a:r>
              <a:rPr lang="en-US" sz="2400" b="0" i="0" dirty="0">
                <a:solidFill>
                  <a:srgbClr val="374151"/>
                </a:solidFill>
                <a:effectLst/>
              </a:rPr>
              <a:t>Proficient in generating complex code patterns.</a:t>
            </a:r>
          </a:p>
          <a:p>
            <a:pPr algn="l">
              <a:buFont typeface="Arial" panose="020B0604020202020204" pitchFamily="34" charset="0"/>
              <a:buChar char="•"/>
            </a:pPr>
            <a:r>
              <a:rPr lang="en-US" sz="2400" b="0" i="0" dirty="0">
                <a:solidFill>
                  <a:srgbClr val="374151"/>
                </a:solidFill>
                <a:effectLst/>
              </a:rPr>
              <a:t>Enhances code quality with best practice suggestions.</a:t>
            </a:r>
          </a:p>
          <a:p>
            <a:endParaRPr lang="en-US" sz="3600" dirty="0"/>
          </a:p>
        </p:txBody>
      </p:sp>
      <p:pic>
        <p:nvPicPr>
          <p:cNvPr id="7170" name="Picture 2" descr="Create an infographic that visually represents the strengths and limitations of AI tools like GitHub Copilot in R programming. The graphic should include a balanced scoreboard or scale to weigh the pros and cons. For strengths, depict icons such as a clock for time-saving and a complex pattern for handling complexity. For limitations, show icons that symbolize specialization (like a microscope) and ethics (such as a padlock for data privacy). The design should clearly distinguish the benefits and drawbacks, possibly using a color code like green for strengths and red for limitations.">
            <a:extLst>
              <a:ext uri="{FF2B5EF4-FFF2-40B4-BE49-F238E27FC236}">
                <a16:creationId xmlns:a16="http://schemas.microsoft.com/office/drawing/2014/main" id="{57D7AAA8-EF5F-C3BE-1942-5C88EB03CFA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11" r="2311"/>
          <a:stretch/>
        </p:blipFill>
        <p:spPr bwMode="auto">
          <a:xfrm>
            <a:off x="5650992" y="10"/>
            <a:ext cx="6541008" cy="685799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95F387F-BC30-2837-2504-A4526C7F43DC}"/>
              </a:ext>
            </a:extLst>
          </p:cNvPr>
          <p:cNvSpPr txBox="1"/>
          <p:nvPr/>
        </p:nvSpPr>
        <p:spPr>
          <a:xfrm>
            <a:off x="10564375" y="6550223"/>
            <a:ext cx="1627625" cy="307777"/>
          </a:xfrm>
          <a:prstGeom prst="rect">
            <a:avLst/>
          </a:prstGeom>
          <a:noFill/>
        </p:spPr>
        <p:txBody>
          <a:bodyPr wrap="none" rtlCol="0">
            <a:spAutoFit/>
          </a:bodyPr>
          <a:lstStyle/>
          <a:p>
            <a:r>
              <a:rPr lang="en-US" sz="1400" dirty="0"/>
              <a:t>Made by ChatGPT-4</a:t>
            </a:r>
          </a:p>
        </p:txBody>
      </p:sp>
      <p:sp>
        <p:nvSpPr>
          <p:cNvPr id="5" name="Content Placeholder 2">
            <a:extLst>
              <a:ext uri="{FF2B5EF4-FFF2-40B4-BE49-F238E27FC236}">
                <a16:creationId xmlns:a16="http://schemas.microsoft.com/office/drawing/2014/main" id="{3A79178C-9D8D-4482-0E88-B58134C3CDB0}"/>
              </a:ext>
            </a:extLst>
          </p:cNvPr>
          <p:cNvSpPr txBox="1">
            <a:spLocks/>
          </p:cNvSpPr>
          <p:nvPr/>
        </p:nvSpPr>
        <p:spPr>
          <a:xfrm>
            <a:off x="2982659" y="2505617"/>
            <a:ext cx="2443163" cy="359120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2400" b="0" i="0" dirty="0">
                <a:solidFill>
                  <a:srgbClr val="374151"/>
                </a:solidFill>
                <a:effectLst/>
              </a:rPr>
              <a:t>Less effective in highly specialized or niche domains.</a:t>
            </a:r>
          </a:p>
          <a:p>
            <a:pPr algn="l">
              <a:buFont typeface="Arial" panose="020B0604020202020204" pitchFamily="34" charset="0"/>
              <a:buChar char="•"/>
            </a:pPr>
            <a:r>
              <a:rPr lang="en-US" sz="2400" b="0" i="0" dirty="0">
                <a:solidFill>
                  <a:srgbClr val="374151"/>
                </a:solidFill>
                <a:effectLst/>
              </a:rPr>
              <a:t>Potential ethical issues regarding code originality.</a:t>
            </a:r>
          </a:p>
          <a:p>
            <a:pPr algn="l">
              <a:buFont typeface="Arial" panose="020B0604020202020204" pitchFamily="34" charset="0"/>
              <a:buChar char="•"/>
            </a:pPr>
            <a:r>
              <a:rPr lang="en-US" sz="2400" b="0" i="0" dirty="0">
                <a:solidFill>
                  <a:srgbClr val="374151"/>
                </a:solidFill>
                <a:effectLst/>
              </a:rPr>
              <a:t>Data privacy concerns with AI learning from extensive codebases.</a:t>
            </a:r>
          </a:p>
          <a:p>
            <a:endParaRPr lang="en-US" sz="4800" dirty="0"/>
          </a:p>
        </p:txBody>
      </p:sp>
    </p:spTree>
    <p:extLst>
      <p:ext uri="{BB962C8B-B14F-4D97-AF65-F5344CB8AC3E}">
        <p14:creationId xmlns:p14="http://schemas.microsoft.com/office/powerpoint/2010/main" val="3336357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YARN | Well, my weaknesses are actually strengths. | The ...">
            <a:extLst>
              <a:ext uri="{FF2B5EF4-FFF2-40B4-BE49-F238E27FC236}">
                <a16:creationId xmlns:a16="http://schemas.microsoft.com/office/drawing/2014/main" id="{03F71465-1FBF-9D57-48C0-E4009DE477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853" y="353319"/>
            <a:ext cx="11495314" cy="6322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49685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203</TotalTime>
  <Words>688</Words>
  <Application>Microsoft Macintosh PowerPoint</Application>
  <PresentationFormat>Widescreen</PresentationFormat>
  <Paragraphs>60</Paragraphs>
  <Slides>9</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Söhne</vt:lpstr>
      <vt:lpstr>Office Theme</vt:lpstr>
      <vt:lpstr>Enhancing R Programming with GitHub Copilot and chattr package in R-Studio</vt:lpstr>
      <vt:lpstr>Introduction:  The Rise of AI in Coding</vt:lpstr>
      <vt:lpstr>Importance and Benefits for R Programmers</vt:lpstr>
      <vt:lpstr>AI Overlord Options for R Users</vt:lpstr>
      <vt:lpstr>Overview of GitHub Copilot</vt:lpstr>
      <vt:lpstr>Integrating GitHub Copilot with R-Studio </vt:lpstr>
      <vt:lpstr>chattr: ChatGPT integration in R-Studio</vt:lpstr>
      <vt:lpstr>Strengths    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R Programming with GitHub Copilot and chattr package in RStudio</dc:title>
  <dc:creator>Sergio Sabat-Bonilla</dc:creator>
  <cp:lastModifiedBy>Sergio Sabat-Bonilla</cp:lastModifiedBy>
  <cp:revision>2</cp:revision>
  <dcterms:created xsi:type="dcterms:W3CDTF">2023-11-29T16:42:05Z</dcterms:created>
  <dcterms:modified xsi:type="dcterms:W3CDTF">2023-11-29T20:05:59Z</dcterms:modified>
</cp:coreProperties>
</file>

<file path=docProps/thumbnail.jpeg>
</file>